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97" r:id="rId2"/>
    <p:sldId id="256" r:id="rId3"/>
    <p:sldId id="267" r:id="rId4"/>
    <p:sldId id="268" r:id="rId5"/>
    <p:sldId id="274" r:id="rId6"/>
    <p:sldId id="275" r:id="rId7"/>
    <p:sldId id="276" r:id="rId8"/>
    <p:sldId id="277" r:id="rId9"/>
    <p:sldId id="278" r:id="rId10"/>
    <p:sldId id="286" r:id="rId11"/>
    <p:sldId id="287" r:id="rId12"/>
    <p:sldId id="288" r:id="rId13"/>
    <p:sldId id="266" r:id="rId14"/>
    <p:sldId id="294" r:id="rId15"/>
    <p:sldId id="281" r:id="rId16"/>
    <p:sldId id="282" r:id="rId17"/>
    <p:sldId id="283" r:id="rId18"/>
    <p:sldId id="290" r:id="rId19"/>
    <p:sldId id="292" r:id="rId20"/>
    <p:sldId id="284" r:id="rId21"/>
    <p:sldId id="291" r:id="rId22"/>
    <p:sldId id="285" r:id="rId23"/>
    <p:sldId id="295" r:id="rId24"/>
    <p:sldId id="260" r:id="rId25"/>
    <p:sldId id="263" r:id="rId26"/>
    <p:sldId id="270" r:id="rId27"/>
    <p:sldId id="269" r:id="rId28"/>
    <p:sldId id="272" r:id="rId29"/>
    <p:sldId id="273" r:id="rId30"/>
    <p:sldId id="264" r:id="rId31"/>
    <p:sldId id="279" r:id="rId32"/>
    <p:sldId id="280" r:id="rId33"/>
    <p:sldId id="298" r:id="rId34"/>
    <p:sldId id="293" r:id="rId35"/>
    <p:sldId id="29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507B51-D1B6-C344-90EF-4446CB12CE15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8AF90AF2-02FE-C049-84FF-AA8D1120B0A0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Filtering</a:t>
          </a:r>
        </a:p>
      </dgm:t>
    </dgm:pt>
    <dgm:pt modelId="{07158EEF-A003-6245-9F1F-D0AA7817354C}" type="par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C57AB690-1822-4648-B725-09C7A1DB8ED0}" type="sib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54268858-8444-EB40-8045-F01FD369BF4A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Quantizer</a:t>
          </a:r>
        </a:p>
      </dgm:t>
    </dgm:pt>
    <dgm:pt modelId="{DEAB154C-6DC1-234A-995E-B3867DDA0EE2}" type="par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5F35D10C-0840-654C-9DB6-21C5A925E502}" type="sib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C316FE15-2E62-244E-9DF7-E19743C14AB8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Model</a:t>
          </a:r>
        </a:p>
      </dgm:t>
    </dgm:pt>
    <dgm:pt modelId="{BA51C8DE-A836-5443-B3A0-DAC0C7A69CEC}" type="par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36274F62-68C2-7E4A-B8F3-82E2259C3959}" type="sib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FF9E5C6E-2DED-2B4F-B8EC-602D66FE9F57}" type="pres">
      <dgm:prSet presAssocID="{5C507B51-D1B6-C344-90EF-4446CB12CE15}" presName="Name0" presStyleCnt="0">
        <dgm:presLayoutVars>
          <dgm:dir/>
          <dgm:resizeHandles val="exact"/>
        </dgm:presLayoutVars>
      </dgm:prSet>
      <dgm:spPr/>
    </dgm:pt>
    <dgm:pt modelId="{B37D04CD-1D14-9747-AE1C-2D9B2262CE32}" type="pres">
      <dgm:prSet presAssocID="{8AF90AF2-02FE-C049-84FF-AA8D1120B0A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3FDD5-C7E2-5D40-ADE5-DFBD8A550BD3}" type="pres">
      <dgm:prSet presAssocID="{C57AB690-1822-4648-B725-09C7A1DB8ED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D2309D2-F96D-D74A-95E6-FE031B1C9C11}" type="pres">
      <dgm:prSet presAssocID="{C57AB690-1822-4648-B725-09C7A1DB8ED0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23A7565D-0144-ED4A-B1E0-1E6E0A5E6C11}" type="pres">
      <dgm:prSet presAssocID="{54268858-8444-EB40-8045-F01FD369BF4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5E8DB-BE2E-1A44-909E-40E0EC0D49D1}" type="pres">
      <dgm:prSet presAssocID="{5F35D10C-0840-654C-9DB6-21C5A925E50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E8D4792-E9EB-344D-A4BC-FB23FA6E1391}" type="pres">
      <dgm:prSet presAssocID="{5F35D10C-0840-654C-9DB6-21C5A925E5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04295401-9EBD-964F-98B2-A87788BBC5F0}" type="pres">
      <dgm:prSet presAssocID="{C316FE15-2E62-244E-9DF7-E19743C14AB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CBF66A-A7BF-4A74-B88D-4265AB419674}" type="presOf" srcId="{5F35D10C-0840-654C-9DB6-21C5A925E502}" destId="{06C5E8DB-BE2E-1A44-909E-40E0EC0D49D1}" srcOrd="0" destOrd="0" presId="urn:microsoft.com/office/officeart/2005/8/layout/process1"/>
    <dgm:cxn modelId="{0DDA3FD9-8AFC-4944-BB6D-EA6940EC0116}" type="presOf" srcId="{C57AB690-1822-4648-B725-09C7A1DB8ED0}" destId="{4D2309D2-F96D-D74A-95E6-FE031B1C9C11}" srcOrd="1" destOrd="0" presId="urn:microsoft.com/office/officeart/2005/8/layout/process1"/>
    <dgm:cxn modelId="{AC994DE2-9DAB-6B49-AB6E-67BB16C40097}" srcId="{5C507B51-D1B6-C344-90EF-4446CB12CE15}" destId="{C316FE15-2E62-244E-9DF7-E19743C14AB8}" srcOrd="2" destOrd="0" parTransId="{BA51C8DE-A836-5443-B3A0-DAC0C7A69CEC}" sibTransId="{36274F62-68C2-7E4A-B8F3-82E2259C3959}"/>
    <dgm:cxn modelId="{591099B7-19E3-4BD9-B33A-6261F6E0C250}" type="presOf" srcId="{8AF90AF2-02FE-C049-84FF-AA8D1120B0A0}" destId="{B37D04CD-1D14-9747-AE1C-2D9B2262CE32}" srcOrd="0" destOrd="0" presId="urn:microsoft.com/office/officeart/2005/8/layout/process1"/>
    <dgm:cxn modelId="{6329B9A8-5A2B-49A3-A051-1F8183A00BC1}" type="presOf" srcId="{C57AB690-1822-4648-B725-09C7A1DB8ED0}" destId="{EA03FDD5-C7E2-5D40-ADE5-DFBD8A550BD3}" srcOrd="0" destOrd="0" presId="urn:microsoft.com/office/officeart/2005/8/layout/process1"/>
    <dgm:cxn modelId="{20045078-BBB9-C349-B500-9A161BF696B0}" srcId="{5C507B51-D1B6-C344-90EF-4446CB12CE15}" destId="{54268858-8444-EB40-8045-F01FD369BF4A}" srcOrd="1" destOrd="0" parTransId="{DEAB154C-6DC1-234A-995E-B3867DDA0EE2}" sibTransId="{5F35D10C-0840-654C-9DB6-21C5A925E502}"/>
    <dgm:cxn modelId="{968BA7F3-907D-4615-8EBC-1629199F9496}" type="presOf" srcId="{5F35D10C-0840-654C-9DB6-21C5A925E502}" destId="{1E8D4792-E9EB-344D-A4BC-FB23FA6E1391}" srcOrd="1" destOrd="0" presId="urn:microsoft.com/office/officeart/2005/8/layout/process1"/>
    <dgm:cxn modelId="{E9A68FB2-420A-4F78-AB58-F6B5D0DAD425}" type="presOf" srcId="{5C507B51-D1B6-C344-90EF-4446CB12CE15}" destId="{FF9E5C6E-2DED-2B4F-B8EC-602D66FE9F57}" srcOrd="0" destOrd="0" presId="urn:microsoft.com/office/officeart/2005/8/layout/process1"/>
    <dgm:cxn modelId="{141BC8F8-56CD-4045-89C3-AE44F855135A}" srcId="{5C507B51-D1B6-C344-90EF-4446CB12CE15}" destId="{8AF90AF2-02FE-C049-84FF-AA8D1120B0A0}" srcOrd="0" destOrd="0" parTransId="{07158EEF-A003-6245-9F1F-D0AA7817354C}" sibTransId="{C57AB690-1822-4648-B725-09C7A1DB8ED0}"/>
    <dgm:cxn modelId="{D7A06134-EFAF-4CBE-A433-1867CE6FE27C}" type="presOf" srcId="{54268858-8444-EB40-8045-F01FD369BF4A}" destId="{23A7565D-0144-ED4A-B1E0-1E6E0A5E6C11}" srcOrd="0" destOrd="0" presId="urn:microsoft.com/office/officeart/2005/8/layout/process1"/>
    <dgm:cxn modelId="{243D1DE7-A7CB-49B0-BB8B-32660C0EA08C}" type="presOf" srcId="{C316FE15-2E62-244E-9DF7-E19743C14AB8}" destId="{04295401-9EBD-964F-98B2-A87788BBC5F0}" srcOrd="0" destOrd="0" presId="urn:microsoft.com/office/officeart/2005/8/layout/process1"/>
    <dgm:cxn modelId="{4D030015-63BD-4068-A16D-0F620A8D22F6}" type="presParOf" srcId="{FF9E5C6E-2DED-2B4F-B8EC-602D66FE9F57}" destId="{B37D04CD-1D14-9747-AE1C-2D9B2262CE32}" srcOrd="0" destOrd="0" presId="urn:microsoft.com/office/officeart/2005/8/layout/process1"/>
    <dgm:cxn modelId="{E8955001-B6A4-4980-B42E-6473384A8E94}" type="presParOf" srcId="{FF9E5C6E-2DED-2B4F-B8EC-602D66FE9F57}" destId="{EA03FDD5-C7E2-5D40-ADE5-DFBD8A550BD3}" srcOrd="1" destOrd="0" presId="urn:microsoft.com/office/officeart/2005/8/layout/process1"/>
    <dgm:cxn modelId="{3430A5D4-EF0C-48BA-AD2C-7ABAECDAA872}" type="presParOf" srcId="{EA03FDD5-C7E2-5D40-ADE5-DFBD8A550BD3}" destId="{4D2309D2-F96D-D74A-95E6-FE031B1C9C11}" srcOrd="0" destOrd="0" presId="urn:microsoft.com/office/officeart/2005/8/layout/process1"/>
    <dgm:cxn modelId="{361718DB-8F1A-49FD-833F-B6F739D38A8A}" type="presParOf" srcId="{FF9E5C6E-2DED-2B4F-B8EC-602D66FE9F57}" destId="{23A7565D-0144-ED4A-B1E0-1E6E0A5E6C11}" srcOrd="2" destOrd="0" presId="urn:microsoft.com/office/officeart/2005/8/layout/process1"/>
    <dgm:cxn modelId="{CAED8927-93BC-439E-B036-F318EF1846C4}" type="presParOf" srcId="{FF9E5C6E-2DED-2B4F-B8EC-602D66FE9F57}" destId="{06C5E8DB-BE2E-1A44-909E-40E0EC0D49D1}" srcOrd="3" destOrd="0" presId="urn:microsoft.com/office/officeart/2005/8/layout/process1"/>
    <dgm:cxn modelId="{F4BC180F-1B00-4928-A7EA-06224EB152DE}" type="presParOf" srcId="{06C5E8DB-BE2E-1A44-909E-40E0EC0D49D1}" destId="{1E8D4792-E9EB-344D-A4BC-FB23FA6E1391}" srcOrd="0" destOrd="0" presId="urn:microsoft.com/office/officeart/2005/8/layout/process1"/>
    <dgm:cxn modelId="{3F5B50F2-DC3E-4AC7-ACBB-E739AD008F50}" type="presParOf" srcId="{FF9E5C6E-2DED-2B4F-B8EC-602D66FE9F57}" destId="{04295401-9EBD-964F-98B2-A87788BBC5F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507B51-D1B6-C344-90EF-4446CB12CE15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8AF90AF2-02FE-C049-84FF-AA8D1120B0A0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Filtering</a:t>
          </a:r>
        </a:p>
      </dgm:t>
    </dgm:pt>
    <dgm:pt modelId="{07158EEF-A003-6245-9F1F-D0AA7817354C}" type="par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C57AB690-1822-4648-B725-09C7A1DB8ED0}" type="sibTrans" cxnId="{141BC8F8-56CD-4045-89C3-AE44F855135A}">
      <dgm:prSet/>
      <dgm:spPr/>
      <dgm:t>
        <a:bodyPr/>
        <a:lstStyle/>
        <a:p>
          <a:pPr algn="ctr"/>
          <a:endParaRPr lang="en-US"/>
        </a:p>
      </dgm:t>
    </dgm:pt>
    <dgm:pt modelId="{54268858-8444-EB40-8045-F01FD369BF4A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dirty="0">
              <a:solidFill>
                <a:schemeClr val="tx1"/>
              </a:solidFill>
            </a:rPr>
            <a:t>Quantizer</a:t>
          </a:r>
        </a:p>
      </dgm:t>
    </dgm:pt>
    <dgm:pt modelId="{DEAB154C-6DC1-234A-995E-B3867DDA0EE2}" type="par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5F35D10C-0840-654C-9DB6-21C5A925E502}" type="sibTrans" cxnId="{20045078-BBB9-C349-B500-9A161BF696B0}">
      <dgm:prSet/>
      <dgm:spPr/>
      <dgm:t>
        <a:bodyPr/>
        <a:lstStyle/>
        <a:p>
          <a:pPr algn="ctr"/>
          <a:endParaRPr lang="en-US"/>
        </a:p>
      </dgm:t>
    </dgm:pt>
    <dgm:pt modelId="{C316FE15-2E62-244E-9DF7-E19743C14AB8}">
      <dgm:prSet phldrT="[Text]"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Model</a:t>
          </a:r>
        </a:p>
      </dgm:t>
    </dgm:pt>
    <dgm:pt modelId="{BA51C8DE-A836-5443-B3A0-DAC0C7A69CEC}" type="par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36274F62-68C2-7E4A-B8F3-82E2259C3959}" type="sibTrans" cxnId="{AC994DE2-9DAB-6B49-AB6E-67BB16C40097}">
      <dgm:prSet/>
      <dgm:spPr/>
      <dgm:t>
        <a:bodyPr/>
        <a:lstStyle/>
        <a:p>
          <a:pPr algn="ctr"/>
          <a:endParaRPr lang="en-US"/>
        </a:p>
      </dgm:t>
    </dgm:pt>
    <dgm:pt modelId="{D27139E8-F250-7043-A892-CFEC0BC78BBE}">
      <dgm:prSet/>
      <dgm:spPr>
        <a:solidFill>
          <a:schemeClr val="bg1"/>
        </a:solidFill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>
              <a:solidFill>
                <a:schemeClr val="tx1"/>
              </a:solidFill>
            </a:rPr>
            <a:t>Classifier</a:t>
          </a:r>
        </a:p>
      </dgm:t>
    </dgm:pt>
    <dgm:pt modelId="{2DA47DC1-64FA-CF40-9768-387425619B30}" type="parTrans" cxnId="{4E017685-7421-4A44-B142-A8CA634EE945}">
      <dgm:prSet/>
      <dgm:spPr/>
      <dgm:t>
        <a:bodyPr/>
        <a:lstStyle/>
        <a:p>
          <a:pPr algn="ctr"/>
          <a:endParaRPr lang="en-US"/>
        </a:p>
      </dgm:t>
    </dgm:pt>
    <dgm:pt modelId="{E10796FD-F308-F745-A467-49C761772BBA}" type="sibTrans" cxnId="{4E017685-7421-4A44-B142-A8CA634EE945}">
      <dgm:prSet/>
      <dgm:spPr/>
      <dgm:t>
        <a:bodyPr/>
        <a:lstStyle/>
        <a:p>
          <a:pPr algn="ctr"/>
          <a:endParaRPr lang="en-US"/>
        </a:p>
      </dgm:t>
    </dgm:pt>
    <dgm:pt modelId="{FF9E5C6E-2DED-2B4F-B8EC-602D66FE9F57}" type="pres">
      <dgm:prSet presAssocID="{5C507B51-D1B6-C344-90EF-4446CB12CE15}" presName="Name0" presStyleCnt="0">
        <dgm:presLayoutVars>
          <dgm:dir/>
          <dgm:resizeHandles val="exact"/>
        </dgm:presLayoutVars>
      </dgm:prSet>
      <dgm:spPr/>
    </dgm:pt>
    <dgm:pt modelId="{B37D04CD-1D14-9747-AE1C-2D9B2262CE32}" type="pres">
      <dgm:prSet presAssocID="{8AF90AF2-02FE-C049-84FF-AA8D1120B0A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3FDD5-C7E2-5D40-ADE5-DFBD8A550BD3}" type="pres">
      <dgm:prSet presAssocID="{C57AB690-1822-4648-B725-09C7A1DB8ED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D2309D2-F96D-D74A-95E6-FE031B1C9C11}" type="pres">
      <dgm:prSet presAssocID="{C57AB690-1822-4648-B725-09C7A1DB8ED0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3A7565D-0144-ED4A-B1E0-1E6E0A5E6C11}" type="pres">
      <dgm:prSet presAssocID="{54268858-8444-EB40-8045-F01FD369BF4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5E8DB-BE2E-1A44-909E-40E0EC0D49D1}" type="pres">
      <dgm:prSet presAssocID="{5F35D10C-0840-654C-9DB6-21C5A925E502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E8D4792-E9EB-344D-A4BC-FB23FA6E1391}" type="pres">
      <dgm:prSet presAssocID="{5F35D10C-0840-654C-9DB6-21C5A925E50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4295401-9EBD-964F-98B2-A87788BBC5F0}" type="pres">
      <dgm:prSet presAssocID="{C316FE15-2E62-244E-9DF7-E19743C14AB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CFEAC-A8A7-A041-AA27-9856465EC20E}" type="pres">
      <dgm:prSet presAssocID="{36274F62-68C2-7E4A-B8F3-82E2259C395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646EB55-69DE-CF4D-B67D-1D536387E341}" type="pres">
      <dgm:prSet presAssocID="{36274F62-68C2-7E4A-B8F3-82E2259C395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C2851A7-8C35-254F-9EE3-C1030D75DF87}" type="pres">
      <dgm:prSet presAssocID="{D27139E8-F250-7043-A892-CFEC0BC78BB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D2E4FF-8A41-4CA9-9BC2-CFDF279C50F2}" type="presOf" srcId="{D27139E8-F250-7043-A892-CFEC0BC78BBE}" destId="{FC2851A7-8C35-254F-9EE3-C1030D75DF87}" srcOrd="0" destOrd="0" presId="urn:microsoft.com/office/officeart/2005/8/layout/process1"/>
    <dgm:cxn modelId="{2641275E-877C-4064-AEB0-249CAA4422D4}" type="presOf" srcId="{54268858-8444-EB40-8045-F01FD369BF4A}" destId="{23A7565D-0144-ED4A-B1E0-1E6E0A5E6C11}" srcOrd="0" destOrd="0" presId="urn:microsoft.com/office/officeart/2005/8/layout/process1"/>
    <dgm:cxn modelId="{282497A2-2B62-422A-8F5A-FC1F25CE28D1}" type="presOf" srcId="{C316FE15-2E62-244E-9DF7-E19743C14AB8}" destId="{04295401-9EBD-964F-98B2-A87788BBC5F0}" srcOrd="0" destOrd="0" presId="urn:microsoft.com/office/officeart/2005/8/layout/process1"/>
    <dgm:cxn modelId="{0BF69F84-382D-4FF1-95FD-6A4235FE5DB3}" type="presOf" srcId="{C57AB690-1822-4648-B725-09C7A1DB8ED0}" destId="{EA03FDD5-C7E2-5D40-ADE5-DFBD8A550BD3}" srcOrd="0" destOrd="0" presId="urn:microsoft.com/office/officeart/2005/8/layout/process1"/>
    <dgm:cxn modelId="{183C6AED-243D-4528-9D5F-857328373678}" type="presOf" srcId="{5F35D10C-0840-654C-9DB6-21C5A925E502}" destId="{06C5E8DB-BE2E-1A44-909E-40E0EC0D49D1}" srcOrd="0" destOrd="0" presId="urn:microsoft.com/office/officeart/2005/8/layout/process1"/>
    <dgm:cxn modelId="{141BC8F8-56CD-4045-89C3-AE44F855135A}" srcId="{5C507B51-D1B6-C344-90EF-4446CB12CE15}" destId="{8AF90AF2-02FE-C049-84FF-AA8D1120B0A0}" srcOrd="0" destOrd="0" parTransId="{07158EEF-A003-6245-9F1F-D0AA7817354C}" sibTransId="{C57AB690-1822-4648-B725-09C7A1DB8ED0}"/>
    <dgm:cxn modelId="{43D04E7C-B4FD-46F8-A128-D8394B5AAFB3}" type="presOf" srcId="{C57AB690-1822-4648-B725-09C7A1DB8ED0}" destId="{4D2309D2-F96D-D74A-95E6-FE031B1C9C11}" srcOrd="1" destOrd="0" presId="urn:microsoft.com/office/officeart/2005/8/layout/process1"/>
    <dgm:cxn modelId="{AC994DE2-9DAB-6B49-AB6E-67BB16C40097}" srcId="{5C507B51-D1B6-C344-90EF-4446CB12CE15}" destId="{C316FE15-2E62-244E-9DF7-E19743C14AB8}" srcOrd="2" destOrd="0" parTransId="{BA51C8DE-A836-5443-B3A0-DAC0C7A69CEC}" sibTransId="{36274F62-68C2-7E4A-B8F3-82E2259C3959}"/>
    <dgm:cxn modelId="{D54FAA0D-3E75-4296-8269-A56CA07942D3}" type="presOf" srcId="{8AF90AF2-02FE-C049-84FF-AA8D1120B0A0}" destId="{B37D04CD-1D14-9747-AE1C-2D9B2262CE32}" srcOrd="0" destOrd="0" presId="urn:microsoft.com/office/officeart/2005/8/layout/process1"/>
    <dgm:cxn modelId="{20045078-BBB9-C349-B500-9A161BF696B0}" srcId="{5C507B51-D1B6-C344-90EF-4446CB12CE15}" destId="{54268858-8444-EB40-8045-F01FD369BF4A}" srcOrd="1" destOrd="0" parTransId="{DEAB154C-6DC1-234A-995E-B3867DDA0EE2}" sibTransId="{5F35D10C-0840-654C-9DB6-21C5A925E502}"/>
    <dgm:cxn modelId="{806359E9-70A5-452E-9D07-2529FC6F079E}" type="presOf" srcId="{5F35D10C-0840-654C-9DB6-21C5A925E502}" destId="{1E8D4792-E9EB-344D-A4BC-FB23FA6E1391}" srcOrd="1" destOrd="0" presId="urn:microsoft.com/office/officeart/2005/8/layout/process1"/>
    <dgm:cxn modelId="{3D0FA24F-A99D-4E70-B961-16E58E5AC34D}" type="presOf" srcId="{5C507B51-D1B6-C344-90EF-4446CB12CE15}" destId="{FF9E5C6E-2DED-2B4F-B8EC-602D66FE9F57}" srcOrd="0" destOrd="0" presId="urn:microsoft.com/office/officeart/2005/8/layout/process1"/>
    <dgm:cxn modelId="{BF898972-317D-4C7E-B6BA-EDE7517AF80E}" type="presOf" srcId="{36274F62-68C2-7E4A-B8F3-82E2259C3959}" destId="{FF0CFEAC-A8A7-A041-AA27-9856465EC20E}" srcOrd="0" destOrd="0" presId="urn:microsoft.com/office/officeart/2005/8/layout/process1"/>
    <dgm:cxn modelId="{4E017685-7421-4A44-B142-A8CA634EE945}" srcId="{5C507B51-D1B6-C344-90EF-4446CB12CE15}" destId="{D27139E8-F250-7043-A892-CFEC0BC78BBE}" srcOrd="3" destOrd="0" parTransId="{2DA47DC1-64FA-CF40-9768-387425619B30}" sibTransId="{E10796FD-F308-F745-A467-49C761772BBA}"/>
    <dgm:cxn modelId="{7514C0C1-2CEC-42C2-88C8-C7CC867F7631}" type="presOf" srcId="{36274F62-68C2-7E4A-B8F3-82E2259C3959}" destId="{B646EB55-69DE-CF4D-B67D-1D536387E341}" srcOrd="1" destOrd="0" presId="urn:microsoft.com/office/officeart/2005/8/layout/process1"/>
    <dgm:cxn modelId="{6539EF8F-FD5F-44EA-8EBF-1E3972404D59}" type="presParOf" srcId="{FF9E5C6E-2DED-2B4F-B8EC-602D66FE9F57}" destId="{B37D04CD-1D14-9747-AE1C-2D9B2262CE32}" srcOrd="0" destOrd="0" presId="urn:microsoft.com/office/officeart/2005/8/layout/process1"/>
    <dgm:cxn modelId="{190886F0-BFB0-4711-97A3-6FB4B84C5075}" type="presParOf" srcId="{FF9E5C6E-2DED-2B4F-B8EC-602D66FE9F57}" destId="{EA03FDD5-C7E2-5D40-ADE5-DFBD8A550BD3}" srcOrd="1" destOrd="0" presId="urn:microsoft.com/office/officeart/2005/8/layout/process1"/>
    <dgm:cxn modelId="{258D9A84-97FA-4381-B653-A863C84EB441}" type="presParOf" srcId="{EA03FDD5-C7E2-5D40-ADE5-DFBD8A550BD3}" destId="{4D2309D2-F96D-D74A-95E6-FE031B1C9C11}" srcOrd="0" destOrd="0" presId="urn:microsoft.com/office/officeart/2005/8/layout/process1"/>
    <dgm:cxn modelId="{D24FC40F-4D95-459A-AE02-34091597BA4E}" type="presParOf" srcId="{FF9E5C6E-2DED-2B4F-B8EC-602D66FE9F57}" destId="{23A7565D-0144-ED4A-B1E0-1E6E0A5E6C11}" srcOrd="2" destOrd="0" presId="urn:microsoft.com/office/officeart/2005/8/layout/process1"/>
    <dgm:cxn modelId="{72CCEBBB-BC04-41F5-9190-70DE3AF70EE2}" type="presParOf" srcId="{FF9E5C6E-2DED-2B4F-B8EC-602D66FE9F57}" destId="{06C5E8DB-BE2E-1A44-909E-40E0EC0D49D1}" srcOrd="3" destOrd="0" presId="urn:microsoft.com/office/officeart/2005/8/layout/process1"/>
    <dgm:cxn modelId="{6C2021EF-3115-411D-A5D0-7E4655272E97}" type="presParOf" srcId="{06C5E8DB-BE2E-1A44-909E-40E0EC0D49D1}" destId="{1E8D4792-E9EB-344D-A4BC-FB23FA6E1391}" srcOrd="0" destOrd="0" presId="urn:microsoft.com/office/officeart/2005/8/layout/process1"/>
    <dgm:cxn modelId="{A9C09C78-5D5C-4B5E-ACB2-27528ABCD803}" type="presParOf" srcId="{FF9E5C6E-2DED-2B4F-B8EC-602D66FE9F57}" destId="{04295401-9EBD-964F-98B2-A87788BBC5F0}" srcOrd="4" destOrd="0" presId="urn:microsoft.com/office/officeart/2005/8/layout/process1"/>
    <dgm:cxn modelId="{4D7E9A79-B010-4080-8170-24A0910735F4}" type="presParOf" srcId="{FF9E5C6E-2DED-2B4F-B8EC-602D66FE9F57}" destId="{FF0CFEAC-A8A7-A041-AA27-9856465EC20E}" srcOrd="5" destOrd="0" presId="urn:microsoft.com/office/officeart/2005/8/layout/process1"/>
    <dgm:cxn modelId="{9D62D720-8C0B-46EC-9D53-A631786B323C}" type="presParOf" srcId="{FF0CFEAC-A8A7-A041-AA27-9856465EC20E}" destId="{B646EB55-69DE-CF4D-B67D-1D536387E341}" srcOrd="0" destOrd="0" presId="urn:microsoft.com/office/officeart/2005/8/layout/process1"/>
    <dgm:cxn modelId="{22AB40F4-4750-42B9-97FA-63E2D6C63BE5}" type="presParOf" srcId="{FF9E5C6E-2DED-2B4F-B8EC-602D66FE9F57}" destId="{FC2851A7-8C35-254F-9EE3-C1030D75DF87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7D04CD-1D14-9747-AE1C-2D9B2262CE32}">
      <dsp:nvSpPr>
        <dsp:cNvPr id="0" name=""/>
        <dsp:cNvSpPr/>
      </dsp:nvSpPr>
      <dsp:spPr>
        <a:xfrm>
          <a:off x="4335" y="0"/>
          <a:ext cx="1295800" cy="6585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>
              <a:solidFill>
                <a:schemeClr val="tx1"/>
              </a:solidFill>
            </a:rPr>
            <a:t>Filtering</a:t>
          </a:r>
        </a:p>
      </dsp:txBody>
      <dsp:txXfrm>
        <a:off x="4335" y="0"/>
        <a:ext cx="1295800" cy="658545"/>
      </dsp:txXfrm>
    </dsp:sp>
    <dsp:sp modelId="{EA03FDD5-C7E2-5D40-ADE5-DFBD8A550BD3}">
      <dsp:nvSpPr>
        <dsp:cNvPr id="0" name=""/>
        <dsp:cNvSpPr/>
      </dsp:nvSpPr>
      <dsp:spPr>
        <a:xfrm>
          <a:off x="1429716" y="168593"/>
          <a:ext cx="274709" cy="3213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429716" y="168593"/>
        <a:ext cx="274709" cy="321358"/>
      </dsp:txXfrm>
    </dsp:sp>
    <dsp:sp modelId="{23A7565D-0144-ED4A-B1E0-1E6E0A5E6C11}">
      <dsp:nvSpPr>
        <dsp:cNvPr id="0" name=""/>
        <dsp:cNvSpPr/>
      </dsp:nvSpPr>
      <dsp:spPr>
        <a:xfrm>
          <a:off x="1818456" y="0"/>
          <a:ext cx="1295800" cy="6585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>
              <a:solidFill>
                <a:schemeClr val="tx1"/>
              </a:solidFill>
            </a:rPr>
            <a:t>Quantizer</a:t>
          </a:r>
        </a:p>
      </dsp:txBody>
      <dsp:txXfrm>
        <a:off x="1818456" y="0"/>
        <a:ext cx="1295800" cy="658545"/>
      </dsp:txXfrm>
    </dsp:sp>
    <dsp:sp modelId="{06C5E8DB-BE2E-1A44-909E-40E0EC0D49D1}">
      <dsp:nvSpPr>
        <dsp:cNvPr id="0" name=""/>
        <dsp:cNvSpPr/>
      </dsp:nvSpPr>
      <dsp:spPr>
        <a:xfrm>
          <a:off x="3243836" y="168593"/>
          <a:ext cx="274709" cy="3213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243836" y="168593"/>
        <a:ext cx="274709" cy="321358"/>
      </dsp:txXfrm>
    </dsp:sp>
    <dsp:sp modelId="{04295401-9EBD-964F-98B2-A87788BBC5F0}">
      <dsp:nvSpPr>
        <dsp:cNvPr id="0" name=""/>
        <dsp:cNvSpPr/>
      </dsp:nvSpPr>
      <dsp:spPr>
        <a:xfrm>
          <a:off x="3632577" y="0"/>
          <a:ext cx="1295800" cy="658545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>
              <a:solidFill>
                <a:schemeClr val="tx1"/>
              </a:solidFill>
            </a:rPr>
            <a:t>Model</a:t>
          </a:r>
        </a:p>
      </dsp:txBody>
      <dsp:txXfrm>
        <a:off x="3632577" y="0"/>
        <a:ext cx="1295800" cy="65854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7D04CD-1D14-9747-AE1C-2D9B2262CE32}">
      <dsp:nvSpPr>
        <dsp:cNvPr id="0" name=""/>
        <dsp:cNvSpPr/>
      </dsp:nvSpPr>
      <dsp:spPr>
        <a:xfrm>
          <a:off x="2607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solidFill>
                <a:schemeClr val="tx1"/>
              </a:solidFill>
            </a:rPr>
            <a:t>Filtering</a:t>
          </a:r>
        </a:p>
      </dsp:txBody>
      <dsp:txXfrm>
        <a:off x="2607" y="49866"/>
        <a:ext cx="1140062" cy="684037"/>
      </dsp:txXfrm>
    </dsp:sp>
    <dsp:sp modelId="{EA03FDD5-C7E2-5D40-ADE5-DFBD8A550BD3}">
      <dsp:nvSpPr>
        <dsp:cNvPr id="0" name=""/>
        <dsp:cNvSpPr/>
      </dsp:nvSpPr>
      <dsp:spPr>
        <a:xfrm>
          <a:off x="1256676" y="250517"/>
          <a:ext cx="241693" cy="282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256676" y="250517"/>
        <a:ext cx="241693" cy="282735"/>
      </dsp:txXfrm>
    </dsp:sp>
    <dsp:sp modelId="{23A7565D-0144-ED4A-B1E0-1E6E0A5E6C11}">
      <dsp:nvSpPr>
        <dsp:cNvPr id="0" name=""/>
        <dsp:cNvSpPr/>
      </dsp:nvSpPr>
      <dsp:spPr>
        <a:xfrm>
          <a:off x="1598694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>
              <a:solidFill>
                <a:schemeClr val="tx1"/>
              </a:solidFill>
            </a:rPr>
            <a:t>Quantizer</a:t>
          </a:r>
        </a:p>
      </dsp:txBody>
      <dsp:txXfrm>
        <a:off x="1598694" y="49866"/>
        <a:ext cx="1140062" cy="684037"/>
      </dsp:txXfrm>
    </dsp:sp>
    <dsp:sp modelId="{06C5E8DB-BE2E-1A44-909E-40E0EC0D49D1}">
      <dsp:nvSpPr>
        <dsp:cNvPr id="0" name=""/>
        <dsp:cNvSpPr/>
      </dsp:nvSpPr>
      <dsp:spPr>
        <a:xfrm>
          <a:off x="2852763" y="250517"/>
          <a:ext cx="241693" cy="282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852763" y="250517"/>
        <a:ext cx="241693" cy="282735"/>
      </dsp:txXfrm>
    </dsp:sp>
    <dsp:sp modelId="{04295401-9EBD-964F-98B2-A87788BBC5F0}">
      <dsp:nvSpPr>
        <dsp:cNvPr id="0" name=""/>
        <dsp:cNvSpPr/>
      </dsp:nvSpPr>
      <dsp:spPr>
        <a:xfrm>
          <a:off x="3194781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solidFill>
                <a:schemeClr val="tx1"/>
              </a:solidFill>
            </a:rPr>
            <a:t>Model</a:t>
          </a:r>
        </a:p>
      </dsp:txBody>
      <dsp:txXfrm>
        <a:off x="3194781" y="49866"/>
        <a:ext cx="1140062" cy="684037"/>
      </dsp:txXfrm>
    </dsp:sp>
    <dsp:sp modelId="{FF0CFEAC-A8A7-A041-AA27-9856465EC20E}">
      <dsp:nvSpPr>
        <dsp:cNvPr id="0" name=""/>
        <dsp:cNvSpPr/>
      </dsp:nvSpPr>
      <dsp:spPr>
        <a:xfrm>
          <a:off x="4448850" y="250517"/>
          <a:ext cx="241693" cy="28273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448850" y="250517"/>
        <a:ext cx="241693" cy="282735"/>
      </dsp:txXfrm>
    </dsp:sp>
    <dsp:sp modelId="{FC2851A7-8C35-254F-9EE3-C1030D75DF87}">
      <dsp:nvSpPr>
        <dsp:cNvPr id="0" name=""/>
        <dsp:cNvSpPr/>
      </dsp:nvSpPr>
      <dsp:spPr>
        <a:xfrm>
          <a:off x="4790869" y="49866"/>
          <a:ext cx="1140062" cy="684037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/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>
              <a:solidFill>
                <a:schemeClr val="tx1"/>
              </a:solidFill>
            </a:rPr>
            <a:t>Classifier</a:t>
          </a:r>
        </a:p>
      </dsp:txBody>
      <dsp:txXfrm>
        <a:off x="4790869" y="49866"/>
        <a:ext cx="1140062" cy="684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C6DAB-233F-48CD-85B6-281EBA585D06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4EFBB-F7FC-49C6-A1DC-0AA3DE600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4EFBB-F7FC-49C6-A1DC-0AA3DE60029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C34773-2D73-40EC-A1AE-E4EE7C78E05D}" type="datetimeFigureOut">
              <a:rPr lang="en-US" smtClean="0"/>
              <a:pPr/>
              <a:t>4/29/2010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528111-8729-4D0C-9A4B-5A680134C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Training.wmv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Recognition.wmv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Evaluation.wmv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Demo.wmv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CU Horned Frog Logo 01.gif"/>
          <p:cNvPicPr>
            <a:picLocks noChangeAspect="1"/>
          </p:cNvPicPr>
          <p:nvPr/>
        </p:nvPicPr>
        <p:blipFill>
          <a:blip r:embed="rId2" cstate="print">
            <a:lum bright="100000" contrast="-100000"/>
          </a:blip>
          <a:stretch>
            <a:fillRect/>
          </a:stretch>
        </p:blipFill>
        <p:spPr>
          <a:xfrm>
            <a:off x="2971800" y="2057400"/>
            <a:ext cx="311246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Plug-ins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Sun SPOT is the first plug-in developed for FROG</a:t>
            </a:r>
          </a:p>
          <a:p>
            <a:pPr lvl="1"/>
            <a:r>
              <a:rPr lang="en-US" sz="2400" dirty="0" smtClean="0"/>
              <a:t>Modifiable accelerometer sample rate</a:t>
            </a:r>
          </a:p>
          <a:p>
            <a:pPr lvl="1"/>
            <a:r>
              <a:rPr lang="en-US" sz="2400" dirty="0" smtClean="0"/>
              <a:t>Can do filtering onboard before transmission</a:t>
            </a:r>
          </a:p>
          <a:p>
            <a:r>
              <a:rPr lang="en-US" sz="2800" dirty="0" smtClean="0"/>
              <a:t>Mobile HCI Lab has developed additional plug-ins</a:t>
            </a:r>
          </a:p>
          <a:p>
            <a:pPr lvl="1"/>
            <a:r>
              <a:rPr lang="en-US" sz="2400" dirty="0" smtClean="0"/>
              <a:t>Google Android and Windows Mobile</a:t>
            </a:r>
          </a:p>
          <a:p>
            <a:pPr lvl="1"/>
            <a:r>
              <a:rPr lang="en-US" sz="2400" dirty="0" smtClean="0"/>
              <a:t>Uses common Bluetooth plug-in developed by HCI Lab to communicate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5" name="Picture 4" descr="sunspot-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87773" y="4876800"/>
            <a:ext cx="1493827" cy="1752600"/>
          </a:xfrm>
          <a:prstGeom prst="rect">
            <a:avLst/>
          </a:prstGeom>
        </p:spPr>
      </p:pic>
      <p:pic>
        <p:nvPicPr>
          <p:cNvPr id="8" name="Picture 7" descr="wiimo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4876800"/>
            <a:ext cx="1746816" cy="1752600"/>
          </a:xfrm>
          <a:prstGeom prst="rect">
            <a:avLst/>
          </a:prstGeom>
        </p:spPr>
      </p:pic>
      <p:pic>
        <p:nvPicPr>
          <p:cNvPr id="9" name="Picture 8" descr="android-g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" y="4876800"/>
            <a:ext cx="1576201" cy="17525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86200" y="59436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Senior Lab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5997714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HCI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Lab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77000" y="53340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Coming soon…?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smtClean="0"/>
              <a:t>sun spot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50292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Sun </a:t>
            </a:r>
            <a:r>
              <a:rPr lang="en-US" u="sng" dirty="0" smtClean="0"/>
              <a:t>S</a:t>
            </a:r>
            <a:r>
              <a:rPr lang="en-US" dirty="0" smtClean="0"/>
              <a:t>mall </a:t>
            </a:r>
            <a:r>
              <a:rPr lang="en-US" u="sng" dirty="0" smtClean="0"/>
              <a:t>P</a:t>
            </a:r>
            <a:r>
              <a:rPr lang="en-US" dirty="0" smtClean="0"/>
              <a:t>rogrammable </a:t>
            </a:r>
            <a:r>
              <a:rPr lang="en-US" u="sng" dirty="0" smtClean="0"/>
              <a:t>O</a:t>
            </a:r>
            <a:r>
              <a:rPr lang="en-US" dirty="0" smtClean="0"/>
              <a:t>bject </a:t>
            </a:r>
            <a:r>
              <a:rPr lang="en-US" u="sng" dirty="0" smtClean="0"/>
              <a:t>T</a:t>
            </a:r>
            <a:r>
              <a:rPr lang="en-US" dirty="0" smtClean="0"/>
              <a:t>echnology</a:t>
            </a:r>
          </a:p>
          <a:p>
            <a:endParaRPr lang="en-US" dirty="0" smtClean="0"/>
          </a:p>
          <a:p>
            <a:r>
              <a:rPr lang="en-US" dirty="0" smtClean="0"/>
              <a:t>Contains  </a:t>
            </a:r>
          </a:p>
          <a:p>
            <a:pPr lvl="1"/>
            <a:r>
              <a:rPr lang="en-US" dirty="0" smtClean="0"/>
              <a:t>180MHz </a:t>
            </a:r>
            <a:r>
              <a:rPr lang="en-US" dirty="0" smtClean="0"/>
              <a:t>32-bit </a:t>
            </a:r>
            <a:r>
              <a:rPr lang="en-US" dirty="0" smtClean="0"/>
              <a:t>processor</a:t>
            </a:r>
          </a:p>
          <a:p>
            <a:pPr lvl="1"/>
            <a:r>
              <a:rPr lang="en-US" dirty="0" smtClean="0"/>
              <a:t>512K RAM</a:t>
            </a:r>
          </a:p>
          <a:p>
            <a:pPr lvl="1"/>
            <a:r>
              <a:rPr lang="en-US" dirty="0" smtClean="0"/>
              <a:t>V</a:t>
            </a:r>
            <a:r>
              <a:rPr lang="en-US" dirty="0" smtClean="0"/>
              <a:t>ariety </a:t>
            </a:r>
            <a:r>
              <a:rPr lang="en-US" dirty="0" smtClean="0"/>
              <a:t>of sensors including a three-axis </a:t>
            </a:r>
            <a:r>
              <a:rPr lang="en-US" dirty="0" smtClean="0"/>
              <a:t>accelerometer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Communication </a:t>
            </a:r>
            <a:r>
              <a:rPr lang="en-US" dirty="0" smtClean="0"/>
              <a:t>: low-power </a:t>
            </a:r>
            <a:r>
              <a:rPr lang="en-US" dirty="0" smtClean="0"/>
              <a:t>IEEE 802.15.4 radio</a:t>
            </a:r>
          </a:p>
        </p:txBody>
      </p:sp>
      <p:pic>
        <p:nvPicPr>
          <p:cNvPr id="12" name="Picture 11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7" name="Picture 6" descr="sunspot-ax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3846" y="1600201"/>
            <a:ext cx="3887754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SYSTEm</a:t>
            </a:r>
            <a:r>
              <a:rPr lang="en-US" dirty="0" smtClean="0"/>
              <a:t> </a:t>
            </a:r>
            <a:r>
              <a:rPr lang="en-US" dirty="0" err="1" smtClean="0"/>
              <a:t>ArchiTECTURE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6274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281468"/>
            <a:ext cx="6553200" cy="535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pipelines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Recognition</a:t>
            </a:r>
            <a:endParaRPr lang="en-US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" name="D 1"/>
          <p:cNvGraphicFramePr/>
          <p:nvPr/>
        </p:nvGraphicFramePr>
        <p:xfrm>
          <a:off x="1905000" y="2313255"/>
          <a:ext cx="4932713" cy="65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181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9" name="D 1"/>
          <p:cNvGraphicFramePr/>
          <p:nvPr/>
        </p:nvGraphicFramePr>
        <p:xfrm>
          <a:off x="1600200" y="4626429"/>
          <a:ext cx="5933539" cy="783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3" name="Picture 22" descr="frog-logo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Filter</a:t>
            </a:r>
          </a:p>
          <a:p>
            <a:endParaRPr lang="en-US" sz="3000" dirty="0" smtClean="0"/>
          </a:p>
          <a:p>
            <a:r>
              <a:rPr lang="en-US" sz="3000" dirty="0" err="1" smtClean="0"/>
              <a:t>Quantizer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err="1" smtClean="0"/>
              <a:t>GestureModel</a:t>
            </a:r>
            <a:endParaRPr lang="en-US" sz="3000" dirty="0" smtClean="0"/>
          </a:p>
          <a:p>
            <a:endParaRPr lang="en-US" sz="3000" dirty="0" smtClean="0"/>
          </a:p>
          <a:p>
            <a:r>
              <a:rPr lang="en-US" sz="3000" dirty="0" smtClean="0"/>
              <a:t>Classifier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Idle-State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Directorial Equivalence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1409324" y="2302254"/>
          <a:ext cx="3124200" cy="1371760"/>
        </p:xfrm>
        <a:graphic>
          <a:graphicData uri="http://schemas.openxmlformats.org/presentationml/2006/ole">
            <p:oleObj spid="_x0000_s28685" name="Equation" r:id="rId5" imgW="1155600" imgH="507960" progId="Equation.3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1428018" y="4545392"/>
          <a:ext cx="7182582" cy="2007808"/>
        </p:xfrm>
        <a:graphic>
          <a:graphicData uri="http://schemas.openxmlformats.org/presentationml/2006/ole">
            <p:oleObj spid="_x0000_s28686" name="Equation" r:id="rId6" imgW="2679480" imgH="749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Quantizer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K-means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K-means++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295400"/>
            <a:ext cx="5529262" cy="419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Statistical model to represent a system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2514600"/>
            <a:ext cx="8534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74320" algn="l"/>
              </a:tabLst>
            </a:pPr>
            <a:r>
              <a:rPr lang="el-GR" sz="2800" dirty="0" smtClean="0"/>
              <a:t>λ</a:t>
            </a:r>
            <a:r>
              <a:rPr lang="en-US" sz="2800" dirty="0" smtClean="0"/>
              <a:t> = (S, O, A, B, )</a:t>
            </a:r>
          </a:p>
          <a:p>
            <a:pPr>
              <a:tabLst>
                <a:tab pos="274320" algn="l"/>
              </a:tabLst>
            </a:pPr>
            <a:endParaRPr lang="en-US" sz="2800" dirty="0" smtClean="0"/>
          </a:p>
          <a:p>
            <a:pPr>
              <a:tabLst>
                <a:tab pos="274320" algn="l"/>
              </a:tabLst>
            </a:pPr>
            <a:r>
              <a:rPr lang="en-US" sz="2800" dirty="0" smtClean="0"/>
              <a:t>S	: Hidden States</a:t>
            </a:r>
          </a:p>
          <a:p>
            <a:pPr>
              <a:tabLst>
                <a:tab pos="274320" algn="l"/>
              </a:tabLst>
            </a:pPr>
            <a:r>
              <a:rPr lang="en-US" sz="2800" dirty="0" smtClean="0"/>
              <a:t>O	: Observable States</a:t>
            </a:r>
          </a:p>
          <a:p>
            <a:pPr>
              <a:tabLst>
                <a:tab pos="274320" algn="l"/>
              </a:tabLst>
            </a:pPr>
            <a:r>
              <a:rPr lang="en-US" sz="2800" dirty="0" smtClean="0"/>
              <a:t>A	: State Transition Probability Matrix</a:t>
            </a:r>
          </a:p>
          <a:p>
            <a:pPr>
              <a:tabLst>
                <a:tab pos="274320" algn="l"/>
              </a:tabLst>
            </a:pPr>
            <a:r>
              <a:rPr lang="en-US" sz="2800" dirty="0" smtClean="0"/>
              <a:t>B	: Emission Probability Matrix</a:t>
            </a:r>
          </a:p>
          <a:p>
            <a:pPr>
              <a:tabLst>
                <a:tab pos="274320" algn="l"/>
              </a:tabLst>
            </a:pPr>
            <a:r>
              <a:rPr lang="en-US" sz="2800" dirty="0" smtClean="0"/>
              <a:t>	: Initial Hidden State Conditions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0"/>
            <a:ext cx="6280526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43000" y="5562600"/>
            <a:ext cx="6248400" cy="9906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05000" y="3962400"/>
            <a:ext cx="5105400" cy="13716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1295400"/>
            <a:ext cx="4191000" cy="16002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43000" y="3200400"/>
            <a:ext cx="6248400" cy="9906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76600" y="3276600"/>
            <a:ext cx="2514600" cy="5334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09600" y="2584450"/>
          <a:ext cx="3376612" cy="2825750"/>
        </p:xfrm>
        <a:graphic>
          <a:graphicData uri="http://schemas.openxmlformats.org/presentationml/2006/ole">
            <p:oleObj spid="_x0000_s86018" name="Equation" r:id="rId5" imgW="1091880" imgH="914400" progId="Equation.3">
              <p:embed/>
            </p:oleObj>
          </a:graphicData>
        </a:graphic>
      </p:graphicFrame>
      <p:sp>
        <p:nvSpPr>
          <p:cNvPr id="6" name="Double Bracket 5"/>
          <p:cNvSpPr/>
          <p:nvPr/>
        </p:nvSpPr>
        <p:spPr>
          <a:xfrm>
            <a:off x="381000" y="2590800"/>
            <a:ext cx="3276600" cy="2438400"/>
          </a:xfrm>
          <a:prstGeom prst="bracketPair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4755" name="Object 3"/>
          <p:cNvGraphicFramePr>
            <a:graphicFrameLocks noChangeAspect="1"/>
          </p:cNvGraphicFramePr>
          <p:nvPr/>
        </p:nvGraphicFramePr>
        <p:xfrm>
          <a:off x="5114925" y="2743200"/>
          <a:ext cx="3571875" cy="2903538"/>
        </p:xfrm>
        <a:graphic>
          <a:graphicData uri="http://schemas.openxmlformats.org/presentationml/2006/ole">
            <p:oleObj spid="_x0000_s86019" name="Equation" r:id="rId6" imgW="1155600" imgH="939600" progId="Equation.3">
              <p:embed/>
            </p:oleObj>
          </a:graphicData>
        </a:graphic>
      </p:graphicFrame>
      <p:sp>
        <p:nvSpPr>
          <p:cNvPr id="8" name="Double Bracket 7"/>
          <p:cNvSpPr/>
          <p:nvPr/>
        </p:nvSpPr>
        <p:spPr>
          <a:xfrm>
            <a:off x="4800600" y="2590800"/>
            <a:ext cx="4114800" cy="2514600"/>
          </a:xfrm>
          <a:prstGeom prst="bracketPair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TCU Computer Science Department 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Senior </a:t>
            </a:r>
            <a:r>
              <a:rPr lang="en-US" dirty="0" smtClean="0"/>
              <a:t>Design </a:t>
            </a:r>
            <a:r>
              <a:rPr lang="en-US" dirty="0" smtClean="0"/>
              <a:t>Project 2009-2010</a:t>
            </a:r>
            <a:endParaRPr lang="en-US" dirty="0"/>
          </a:p>
        </p:txBody>
      </p:sp>
      <p:pic>
        <p:nvPicPr>
          <p:cNvPr id="4" name="Picture 3" descr="frog-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8608" y="990600"/>
            <a:ext cx="3998367" cy="2514600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1000" y="5650468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Team Better Recognize is:</a:t>
            </a:r>
          </a:p>
          <a:p>
            <a:r>
              <a:rPr lang="en-US" dirty="0" smtClean="0"/>
              <a:t>Phillip </a:t>
            </a:r>
            <a:r>
              <a:rPr lang="en-US" dirty="0" smtClean="0"/>
              <a:t>Stromberg, </a:t>
            </a:r>
            <a:r>
              <a:rPr lang="en-US" dirty="0" smtClean="0"/>
              <a:t>Alex </a:t>
            </a:r>
            <a:r>
              <a:rPr lang="en-US" dirty="0" err="1" smtClean="0"/>
              <a:t>Grosso</a:t>
            </a:r>
            <a:r>
              <a:rPr lang="en-US" dirty="0" smtClean="0"/>
              <a:t>, José Marquez, </a:t>
            </a:r>
            <a:r>
              <a:rPr lang="en-US" dirty="0" smtClean="0"/>
              <a:t>Ford </a:t>
            </a:r>
            <a:r>
              <a:rPr lang="en-US" dirty="0" err="1" smtClean="0"/>
              <a:t>Wesner</a:t>
            </a:r>
            <a:r>
              <a:rPr lang="en-US" dirty="0" smtClean="0"/>
              <a:t>, Josh </a:t>
            </a:r>
            <a:r>
              <a:rPr lang="en-US" dirty="0" smtClean="0"/>
              <a:t>Alvord, </a:t>
            </a:r>
            <a:r>
              <a:rPr lang="en-US" dirty="0" err="1" smtClean="0"/>
              <a:t>Sneha</a:t>
            </a:r>
            <a:r>
              <a:rPr lang="en-US" dirty="0" smtClean="0"/>
              <a:t> </a:t>
            </a:r>
            <a:r>
              <a:rPr lang="en-US" dirty="0" err="1" smtClean="0"/>
              <a:t>Popley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785389"/>
          </a:xfrm>
        </p:spPr>
        <p:txBody>
          <a:bodyPr/>
          <a:lstStyle/>
          <a:p>
            <a:r>
              <a:rPr lang="en-US" dirty="0" smtClean="0"/>
              <a:t>FROG Recognizer of Gestures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95400"/>
            <a:ext cx="6275583" cy="508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43000" y="5334000"/>
            <a:ext cx="6248400" cy="9906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05000" y="3733800"/>
            <a:ext cx="5105400" cy="13716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1828800"/>
            <a:ext cx="4191000" cy="8382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43000" y="2971800"/>
            <a:ext cx="6248400" cy="9906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276600" y="2971800"/>
            <a:ext cx="2514600" cy="4572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 to Right Model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31863" y="2667000"/>
          <a:ext cx="3335337" cy="2825750"/>
        </p:xfrm>
        <a:graphic>
          <a:graphicData uri="http://schemas.openxmlformats.org/presentationml/2006/ole">
            <p:oleObj spid="_x0000_s84994" name="Equation" r:id="rId5" imgW="1079280" imgH="914400" progId="Equation.3">
              <p:embed/>
            </p:oleObj>
          </a:graphicData>
        </a:graphic>
      </p:graphicFrame>
      <p:sp>
        <p:nvSpPr>
          <p:cNvPr id="6" name="Double Bracket 5"/>
          <p:cNvSpPr/>
          <p:nvPr/>
        </p:nvSpPr>
        <p:spPr>
          <a:xfrm>
            <a:off x="609600" y="2667000"/>
            <a:ext cx="3200400" cy="2362200"/>
          </a:xfrm>
          <a:prstGeom prst="bracketPair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5114925" y="2743200"/>
          <a:ext cx="3571875" cy="2903538"/>
        </p:xfrm>
        <a:graphic>
          <a:graphicData uri="http://schemas.openxmlformats.org/presentationml/2006/ole">
            <p:oleObj spid="_x0000_s84996" name="Equation" r:id="rId6" imgW="1155600" imgH="939600" progId="Equation.3">
              <p:embed/>
            </p:oleObj>
          </a:graphicData>
        </a:graphic>
      </p:graphicFrame>
      <p:sp>
        <p:nvSpPr>
          <p:cNvPr id="10" name="Double Bracket 9"/>
          <p:cNvSpPr/>
          <p:nvPr/>
        </p:nvSpPr>
        <p:spPr>
          <a:xfrm>
            <a:off x="4800600" y="2590800"/>
            <a:ext cx="4114800" cy="2514600"/>
          </a:xfrm>
          <a:prstGeom prst="bracketPair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Hidden Markov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(of three) Fundamental Problems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Adjust model parameters to maximize P(O|</a:t>
            </a:r>
            <a:r>
              <a:rPr lang="el-GR" dirty="0" smtClean="0"/>
              <a:t>λ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Baum-Welch algorithm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Compute P(O|</a:t>
            </a:r>
            <a:r>
              <a:rPr lang="el-GR" dirty="0" smtClean="0"/>
              <a:t>λ</a:t>
            </a:r>
            <a:r>
              <a:rPr lang="en-US" dirty="0" smtClean="0"/>
              <a:t>), the probability of observation sequence, given a model. </a:t>
            </a:r>
          </a:p>
          <a:p>
            <a:pPr lvl="2"/>
            <a:r>
              <a:rPr lang="en-US" dirty="0" smtClean="0"/>
              <a:t>Forward algorithm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Bayesian Classifier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Compares against a set of models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Uses Conditional Probability &amp; Match Probability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Returns recognized model 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to four modes of FROG</a:t>
            </a:r>
          </a:p>
          <a:p>
            <a:pPr lvl="1"/>
            <a:r>
              <a:rPr lang="en-US" dirty="0" smtClean="0"/>
              <a:t>Training, Recognition, Evaluation, Demo</a:t>
            </a:r>
          </a:p>
          <a:p>
            <a:r>
              <a:rPr lang="en-US" dirty="0" smtClean="0"/>
              <a:t>Research oriented GUI</a:t>
            </a:r>
          </a:p>
          <a:p>
            <a:pPr lvl="1"/>
            <a:r>
              <a:rPr lang="en-US" dirty="0" smtClean="0"/>
              <a:t>Adjustable parameters and thresholds</a:t>
            </a:r>
          </a:p>
          <a:p>
            <a:r>
              <a:rPr lang="en-US" dirty="0" smtClean="0"/>
              <a:t>Textual feedback</a:t>
            </a:r>
          </a:p>
          <a:p>
            <a:pPr lvl="1"/>
            <a:r>
              <a:rPr lang="en-US" dirty="0" smtClean="0"/>
              <a:t>Raw &amp; filtered data, clustering &amp; modeling results</a:t>
            </a:r>
          </a:p>
          <a:p>
            <a:pPr lvl="1"/>
            <a:r>
              <a:rPr lang="en-US" dirty="0" smtClean="0"/>
              <a:t>Can be saved to file</a:t>
            </a:r>
          </a:p>
          <a:p>
            <a:r>
              <a:rPr lang="en-US" dirty="0" smtClean="0"/>
              <a:t>2D/3D graphing of accelerometer data</a:t>
            </a:r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Training</a:t>
            </a:r>
          </a:p>
          <a:p>
            <a:pPr lvl="1"/>
            <a:r>
              <a:rPr lang="en-US" sz="2000" dirty="0" smtClean="0"/>
              <a:t>One user may train and save gestures 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6" name="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Recognition</a:t>
            </a:r>
          </a:p>
          <a:p>
            <a:pPr lvl="1"/>
            <a:r>
              <a:rPr lang="en-US" sz="2000" dirty="0" smtClean="0"/>
              <a:t>Up to four users may load gesture libraries for recognition validation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8" name="Recognitio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/>
          <a:lstStyle/>
          <a:p>
            <a:r>
              <a:rPr lang="en-US" dirty="0" smtClean="0"/>
              <a:t>Evaluation</a:t>
            </a:r>
          </a:p>
          <a:p>
            <a:pPr lvl="1"/>
            <a:r>
              <a:rPr lang="en-US" sz="2000" dirty="0" smtClean="0"/>
              <a:t>One user may load gesture libraries for evaluation of system performance</a:t>
            </a:r>
            <a:endParaRPr lang="en-US" sz="2000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8" name="Evaluatio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/>
          <a:lstStyle/>
          <a:p>
            <a:r>
              <a:rPr lang="en-US" dirty="0" smtClean="0"/>
              <a:t>Demo</a:t>
            </a:r>
          </a:p>
          <a:p>
            <a:pPr lvl="1"/>
            <a:r>
              <a:rPr lang="en-US" sz="2000" dirty="0" smtClean="0"/>
              <a:t>Up to four users may participate in the demo game, using trained gestures as input </a:t>
            </a:r>
          </a:p>
          <a:p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9" name="Dem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0" y="2565400"/>
            <a:ext cx="6096000" cy="4064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Successfully trains/recognizes gestures</a:t>
            </a:r>
          </a:p>
          <a:p>
            <a:r>
              <a:rPr lang="en-US" dirty="0" smtClean="0"/>
              <a:t>Successfully integrated multiple devices</a:t>
            </a:r>
          </a:p>
          <a:p>
            <a:r>
              <a:rPr lang="en-US" dirty="0" smtClean="0"/>
              <a:t>Comparable recognition probabilities to </a:t>
            </a:r>
            <a:r>
              <a:rPr lang="en-US" dirty="0" err="1" smtClean="0"/>
              <a:t>Wiigee</a:t>
            </a:r>
            <a:r>
              <a:rPr lang="en-US" dirty="0" smtClean="0"/>
              <a:t> project</a:t>
            </a:r>
          </a:p>
          <a:p>
            <a:pPr lvl="1">
              <a:buNone/>
            </a:pPr>
            <a:r>
              <a:rPr lang="en-US" dirty="0" smtClean="0"/>
              <a:t>         </a:t>
            </a:r>
            <a:r>
              <a:rPr lang="en-US" dirty="0" err="1" smtClean="0"/>
              <a:t>Wiigee</a:t>
            </a:r>
            <a:r>
              <a:rPr lang="en-US" dirty="0" smtClean="0"/>
              <a:t>                                  FROG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267200"/>
            <a:ext cx="2584173" cy="2286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2015" y="4267200"/>
            <a:ext cx="2609385" cy="2286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FROG?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3D Acceleration-based gesture recognizer</a:t>
            </a:r>
          </a:p>
          <a:p>
            <a:endParaRPr lang="en-US" dirty="0" smtClean="0"/>
          </a:p>
          <a:p>
            <a:r>
              <a:rPr lang="en-US" dirty="0" smtClean="0"/>
              <a:t>Framework that supports input from multiple, heterogeneous mobile devices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Gesture training, recognition, evaluation, and demo modes</a:t>
            </a:r>
          </a:p>
          <a:p>
            <a:endParaRPr lang="en-US" dirty="0" smtClean="0"/>
          </a:p>
          <a:p>
            <a:r>
              <a:rPr lang="en-US" dirty="0" smtClean="0"/>
              <a:t>Research-oriented graphical user interface</a:t>
            </a:r>
          </a:p>
          <a:p>
            <a:endParaRPr lang="en-US" dirty="0" smtClean="0"/>
          </a:p>
          <a:p>
            <a:r>
              <a:rPr lang="en-US" dirty="0" smtClean="0"/>
              <a:t>Gesture recognition through</a:t>
            </a:r>
          </a:p>
          <a:p>
            <a:pPr lvl="1"/>
            <a:r>
              <a:rPr lang="en-US" dirty="0" smtClean="0"/>
              <a:t>Filtering</a:t>
            </a:r>
          </a:p>
          <a:p>
            <a:pPr lvl="1"/>
            <a:r>
              <a:rPr lang="en-US" dirty="0" smtClean="0"/>
              <a:t>K-Means Cluster Analysis</a:t>
            </a:r>
          </a:p>
          <a:p>
            <a:pPr lvl="1"/>
            <a:r>
              <a:rPr lang="en-US" dirty="0" smtClean="0"/>
              <a:t>Hidden Markov Models(HMM)</a:t>
            </a:r>
          </a:p>
          <a:p>
            <a:pPr lvl="1"/>
            <a:r>
              <a:rPr lang="en-US" dirty="0" smtClean="0"/>
              <a:t>Bayesian </a:t>
            </a:r>
            <a:r>
              <a:rPr lang="en-US" dirty="0" smtClean="0"/>
              <a:t>Classifier</a:t>
            </a:r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Efficient enough to use as input for a video game or multimedia presentation</a:t>
            </a:r>
          </a:p>
          <a:p>
            <a:endParaRPr lang="en-US" dirty="0" smtClean="0"/>
          </a:p>
          <a:p>
            <a:r>
              <a:rPr lang="en-US" dirty="0" smtClean="0"/>
              <a:t>Could be used in public environment</a:t>
            </a:r>
          </a:p>
          <a:p>
            <a:pPr lvl="1"/>
            <a:r>
              <a:rPr lang="en-US" dirty="0" smtClean="0"/>
              <a:t>Gesture controlled information kiosks</a:t>
            </a:r>
          </a:p>
          <a:p>
            <a:pPr lvl="1"/>
            <a:r>
              <a:rPr lang="en-US" dirty="0" smtClean="0"/>
              <a:t>Games in movie theatres and malls</a:t>
            </a:r>
          </a:p>
          <a:p>
            <a:pPr lvl="1"/>
            <a:r>
              <a:rPr lang="en-US" dirty="0" smtClean="0"/>
              <a:t>Controllable by nearly any modern phone</a:t>
            </a:r>
          </a:p>
          <a:p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3276600"/>
            <a:ext cx="4572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 </a:t>
            </a:r>
            <a:endParaRPr lang="en-US" dirty="0" smtClean="0"/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Strengths</a:t>
            </a:r>
          </a:p>
          <a:p>
            <a:pPr lvl="1"/>
            <a:r>
              <a:rPr lang="en-US" dirty="0" smtClean="0"/>
              <a:t>Dynamics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Project </a:t>
            </a:r>
          </a:p>
          <a:p>
            <a:pPr lvl="1"/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Design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5" name="Picture 4" descr="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400" y="1143000"/>
            <a:ext cx="4191000" cy="279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7924800" cy="1066800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/>
              <a:t>Questions</a:t>
            </a:r>
            <a:r>
              <a:rPr lang="en-US" sz="5000" dirty="0" smtClean="0"/>
              <a:t>?</a:t>
            </a:r>
            <a:endParaRPr lang="en-US" sz="5000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pic>
        <p:nvPicPr>
          <p:cNvPr id="5" name="Picture 4" descr="frog-logo.png"/>
          <p:cNvPicPr preferRelativeResize="0"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4600" y="2895600"/>
            <a:ext cx="3998367" cy="2514600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CU Horned Frog Logo 01.gif"/>
          <p:cNvPicPr>
            <a:picLocks noChangeAspect="1"/>
          </p:cNvPicPr>
          <p:nvPr/>
        </p:nvPicPr>
        <p:blipFill>
          <a:blip r:embed="rId2" cstate="print">
            <a:lum bright="100000" contrast="-100000"/>
          </a:blip>
          <a:stretch>
            <a:fillRect/>
          </a:stretch>
        </p:blipFill>
        <p:spPr>
          <a:xfrm>
            <a:off x="2971800" y="2057400"/>
            <a:ext cx="311246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Filters </a:t>
            </a:r>
            <a:r>
              <a:rPr lang="en-US" dirty="0" err="1" smtClean="0"/>
              <a:t>TeST</a:t>
            </a:r>
            <a:r>
              <a:rPr lang="en-US" smtClean="0"/>
              <a:t> 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1" y="1219200"/>
            <a:ext cx="534858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K-means </a:t>
            </a:r>
            <a:r>
              <a:rPr lang="en-US" dirty="0" err="1" smtClean="0"/>
              <a:t>TeST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524000"/>
            <a:ext cx="6039266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FROG?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interaction moving away from traditional mouse and keyboard</a:t>
            </a:r>
          </a:p>
          <a:p>
            <a:endParaRPr lang="en-US" dirty="0" smtClean="0"/>
          </a:p>
          <a:p>
            <a:r>
              <a:rPr lang="en-US" dirty="0" smtClean="0"/>
              <a:t>Rise in popularity of gesture recognition</a:t>
            </a:r>
          </a:p>
          <a:p>
            <a:endParaRPr lang="en-US" dirty="0" smtClean="0"/>
          </a:p>
          <a:p>
            <a:r>
              <a:rPr lang="en-US" dirty="0" smtClean="0"/>
              <a:t>Accessibility of accelerometers on mobile devices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FROG?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Year-long project</a:t>
            </a:r>
          </a:p>
          <a:p>
            <a:endParaRPr lang="en-US" dirty="0" smtClean="0"/>
          </a:p>
          <a:p>
            <a:r>
              <a:rPr lang="en-US" smtClean="0"/>
              <a:t>Iterative development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New hardware and software concepts</a:t>
            </a:r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– Fall Semester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Project Proposal</a:t>
            </a:r>
          </a:p>
          <a:p>
            <a:r>
              <a:rPr lang="en-US" dirty="0" smtClean="0"/>
              <a:t>Project Plan Created</a:t>
            </a:r>
          </a:p>
          <a:p>
            <a:r>
              <a:rPr lang="en-US" dirty="0" smtClean="0"/>
              <a:t>Software </a:t>
            </a:r>
            <a:r>
              <a:rPr lang="en-US" dirty="0" smtClean="0"/>
              <a:t>Requirements </a:t>
            </a:r>
            <a:r>
              <a:rPr lang="en-US" dirty="0" smtClean="0"/>
              <a:t>Drafted</a:t>
            </a:r>
          </a:p>
          <a:p>
            <a:r>
              <a:rPr lang="en-US" dirty="0" smtClean="0"/>
              <a:t>Initial Design Document</a:t>
            </a:r>
            <a:endParaRPr lang="en-US" dirty="0" smtClean="0"/>
          </a:p>
          <a:p>
            <a:r>
              <a:rPr lang="en-US" dirty="0" smtClean="0"/>
              <a:t>Researched </a:t>
            </a:r>
            <a:r>
              <a:rPr lang="en-US" dirty="0" smtClean="0"/>
              <a:t>Gesture Recognition</a:t>
            </a:r>
            <a:endParaRPr lang="en-US" dirty="0" smtClean="0"/>
          </a:p>
          <a:p>
            <a:r>
              <a:rPr lang="en-US" dirty="0" smtClean="0"/>
              <a:t>Iteration 1</a:t>
            </a:r>
          </a:p>
          <a:p>
            <a:pPr lvl="1"/>
            <a:r>
              <a:rPr lang="en-US" dirty="0" smtClean="0"/>
              <a:t>User </a:t>
            </a:r>
            <a:r>
              <a:rPr lang="en-US" dirty="0" smtClean="0"/>
              <a:t>Interface Prototype</a:t>
            </a:r>
            <a:endParaRPr lang="en-US" dirty="0" smtClean="0"/>
          </a:p>
          <a:p>
            <a:pPr lvl="1"/>
            <a:r>
              <a:rPr lang="en-US" dirty="0" smtClean="0"/>
              <a:t>SPOT </a:t>
            </a:r>
            <a:r>
              <a:rPr lang="en-US" dirty="0" smtClean="0"/>
              <a:t>Communication Research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– SPRING Semester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Iteration 2</a:t>
            </a:r>
          </a:p>
          <a:p>
            <a:pPr lvl="1"/>
            <a:r>
              <a:rPr lang="en-US" dirty="0" smtClean="0"/>
              <a:t>Training Mode</a:t>
            </a:r>
          </a:p>
          <a:p>
            <a:pPr lvl="1"/>
            <a:r>
              <a:rPr lang="en-US" dirty="0" smtClean="0"/>
              <a:t>Communications</a:t>
            </a:r>
          </a:p>
          <a:p>
            <a:r>
              <a:rPr lang="en-US" dirty="0" smtClean="0"/>
              <a:t>Iteration 3</a:t>
            </a:r>
          </a:p>
          <a:p>
            <a:pPr lvl="1"/>
            <a:r>
              <a:rPr lang="en-US" dirty="0" smtClean="0"/>
              <a:t>Recognition Mode</a:t>
            </a:r>
            <a:endParaRPr lang="en-US" dirty="0" smtClean="0"/>
          </a:p>
          <a:p>
            <a:pPr lvl="1"/>
            <a:r>
              <a:rPr lang="en-US" dirty="0" smtClean="0"/>
              <a:t>Evaluation Mode</a:t>
            </a:r>
            <a:endParaRPr lang="en-US" dirty="0" smtClean="0"/>
          </a:p>
          <a:p>
            <a:r>
              <a:rPr lang="en-US" dirty="0" smtClean="0"/>
              <a:t>Iteration 4</a:t>
            </a:r>
          </a:p>
          <a:p>
            <a:pPr lvl="1"/>
            <a:r>
              <a:rPr lang="en-US" dirty="0" smtClean="0"/>
              <a:t>Demo</a:t>
            </a:r>
          </a:p>
          <a:p>
            <a:pPr lvl="1"/>
            <a:r>
              <a:rPr lang="en-US" dirty="0" smtClean="0"/>
              <a:t>Integration </a:t>
            </a:r>
            <a:r>
              <a:rPr lang="en-US" smtClean="0"/>
              <a:t>with Mobile HCI Lab’s </a:t>
            </a:r>
            <a:r>
              <a:rPr lang="en-US" dirty="0" smtClean="0"/>
              <a:t>Bluetooth </a:t>
            </a:r>
            <a:r>
              <a:rPr lang="en-US" dirty="0" smtClean="0"/>
              <a:t>Devices</a:t>
            </a:r>
          </a:p>
          <a:p>
            <a:r>
              <a:rPr lang="en-US" dirty="0" smtClean="0"/>
              <a:t>User Manual </a:t>
            </a:r>
          </a:p>
          <a:p>
            <a:r>
              <a:rPr lang="en-US" dirty="0" smtClean="0"/>
              <a:t>Developer Manual</a:t>
            </a:r>
          </a:p>
          <a:p>
            <a:r>
              <a:rPr lang="en-US" dirty="0" smtClean="0"/>
              <a:t>Testing: Unit, System, &amp; Acceptance (each iteration)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TECHNOLOGIES &amp;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466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Sun SPOTS</a:t>
            </a:r>
          </a:p>
          <a:p>
            <a:pPr lvl="1"/>
            <a:r>
              <a:rPr lang="en-US" dirty="0" smtClean="0"/>
              <a:t>Java ME (Squawk VM)</a:t>
            </a:r>
          </a:p>
          <a:p>
            <a:pPr lvl="1"/>
            <a:r>
              <a:rPr lang="en-US" dirty="0" smtClean="0"/>
              <a:t>802.15.4 Radio</a:t>
            </a:r>
          </a:p>
          <a:p>
            <a:pPr lvl="1"/>
            <a:r>
              <a:rPr lang="en-US" dirty="0" smtClean="0"/>
              <a:t>Interrupt Timers for sampling frequency</a:t>
            </a:r>
          </a:p>
          <a:p>
            <a:r>
              <a:rPr lang="en-US" dirty="0" smtClean="0"/>
              <a:t>Java Concurrency</a:t>
            </a:r>
          </a:p>
          <a:p>
            <a:pPr lvl="1"/>
            <a:r>
              <a:rPr lang="en-US" dirty="0" smtClean="0"/>
              <a:t>Synchronization</a:t>
            </a:r>
          </a:p>
          <a:p>
            <a:pPr lvl="1"/>
            <a:r>
              <a:rPr lang="en-US" dirty="0" smtClean="0"/>
              <a:t>Blocking Queues</a:t>
            </a:r>
          </a:p>
          <a:p>
            <a:r>
              <a:rPr lang="en-US" dirty="0" smtClean="0"/>
              <a:t>Modeling Techniques</a:t>
            </a:r>
          </a:p>
          <a:p>
            <a:pPr lvl="1"/>
            <a:r>
              <a:rPr lang="en-US" dirty="0" smtClean="0"/>
              <a:t>Hidden Markov Models </a:t>
            </a:r>
          </a:p>
          <a:p>
            <a:r>
              <a:rPr lang="en-US" dirty="0" smtClean="0"/>
              <a:t>Algorithms</a:t>
            </a:r>
          </a:p>
          <a:p>
            <a:pPr lvl="1"/>
            <a:r>
              <a:rPr lang="en-US" dirty="0" smtClean="0"/>
              <a:t>Data Manipulation</a:t>
            </a:r>
          </a:p>
          <a:p>
            <a:pPr lvl="1"/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Recognition</a:t>
            </a:r>
          </a:p>
          <a:p>
            <a:endParaRPr lang="en-US" dirty="0" smtClean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support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Java Environment</a:t>
            </a:r>
          </a:p>
          <a:p>
            <a:pPr lvl="1"/>
            <a:r>
              <a:rPr lang="en-US" dirty="0" smtClean="0"/>
              <a:t>Eclipse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Scheduling </a:t>
            </a:r>
            <a:r>
              <a:rPr lang="en-US" dirty="0" smtClean="0"/>
              <a:t>&amp; </a:t>
            </a:r>
            <a:r>
              <a:rPr lang="en-US" dirty="0" smtClean="0"/>
              <a:t>Documentation</a:t>
            </a:r>
            <a:endParaRPr lang="en-US" dirty="0" smtClean="0"/>
          </a:p>
          <a:p>
            <a:pPr lvl="1"/>
            <a:r>
              <a:rPr lang="en-US" dirty="0" smtClean="0"/>
              <a:t>Microsoft Project</a:t>
            </a:r>
          </a:p>
          <a:p>
            <a:pPr lvl="1"/>
            <a:r>
              <a:rPr lang="en-US" dirty="0" smtClean="0"/>
              <a:t>Microsoft Visio</a:t>
            </a:r>
          </a:p>
          <a:p>
            <a:pPr lvl="1"/>
            <a:r>
              <a:rPr lang="en-US" dirty="0" err="1" smtClean="0"/>
              <a:t>Doxygen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Version Control Software</a:t>
            </a:r>
            <a:endParaRPr lang="en-US" dirty="0" smtClean="0"/>
          </a:p>
          <a:p>
            <a:pPr lvl="1"/>
            <a:r>
              <a:rPr lang="en-US" dirty="0" smtClean="0"/>
              <a:t>Subversion (SVN) </a:t>
            </a:r>
            <a:r>
              <a:rPr lang="en-US" dirty="0" smtClean="0"/>
              <a:t>Server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Media </a:t>
            </a:r>
          </a:p>
          <a:p>
            <a:pPr lvl="1"/>
            <a:r>
              <a:rPr lang="en-US" dirty="0" err="1" smtClean="0"/>
              <a:t>Camtasia</a:t>
            </a:r>
            <a:endParaRPr lang="en-US" dirty="0" smtClean="0"/>
          </a:p>
          <a:p>
            <a:pPr lvl="1"/>
            <a:r>
              <a:rPr lang="en-US" dirty="0" smtClean="0"/>
              <a:t>Adobe CS4</a:t>
            </a:r>
          </a:p>
          <a:p>
            <a:pPr lvl="1"/>
            <a:r>
              <a:rPr lang="en-US" dirty="0" smtClean="0"/>
              <a:t>SMART Board</a:t>
            </a:r>
            <a:endParaRPr lang="en-US" dirty="0"/>
          </a:p>
        </p:txBody>
      </p:sp>
      <p:pic>
        <p:nvPicPr>
          <p:cNvPr id="4" name="Picture 3" descr="frog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152400"/>
            <a:ext cx="1295400" cy="81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1669</TotalTime>
  <Words>644</Words>
  <Application>Microsoft Office PowerPoint</Application>
  <PresentationFormat>On-screen Show (4:3)</PresentationFormat>
  <Paragraphs>305</Paragraphs>
  <Slides>35</Slides>
  <Notes>33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Trek</vt:lpstr>
      <vt:lpstr>Equation</vt:lpstr>
      <vt:lpstr>Microsoft Equation 3.0</vt:lpstr>
      <vt:lpstr>Slide 1</vt:lpstr>
      <vt:lpstr>FROG Recognizer of Gestures</vt:lpstr>
      <vt:lpstr>What is FROG?</vt:lpstr>
      <vt:lpstr>Why FROG?</vt:lpstr>
      <vt:lpstr>HOW FROG?</vt:lpstr>
      <vt:lpstr>SCHEDULE – Fall Semester</vt:lpstr>
      <vt:lpstr>SCHEDULE – SPRING Semester</vt:lpstr>
      <vt:lpstr>NEW TECHNOLOGIES &amp; IDEAS</vt:lpstr>
      <vt:lpstr>Project support environment</vt:lpstr>
      <vt:lpstr>The Plug-ins</vt:lpstr>
      <vt:lpstr>What is a sun spot?</vt:lpstr>
      <vt:lpstr>SYSTEm ArchiTECTURE</vt:lpstr>
      <vt:lpstr>The pipelines</vt:lpstr>
      <vt:lpstr>EXTENSIBILITY</vt:lpstr>
      <vt:lpstr>Filters</vt:lpstr>
      <vt:lpstr>Quantizer</vt:lpstr>
      <vt:lpstr>Hidden Markov Models</vt:lpstr>
      <vt:lpstr>Hidden Markov Models</vt:lpstr>
      <vt:lpstr>Hidden Markov Models</vt:lpstr>
      <vt:lpstr>Hidden Markov Models</vt:lpstr>
      <vt:lpstr>Hidden Markov Models</vt:lpstr>
      <vt:lpstr>Hidden Markov Models</vt:lpstr>
      <vt:lpstr>CLASSIFIER</vt:lpstr>
      <vt:lpstr>Interface</vt:lpstr>
      <vt:lpstr>The Modes</vt:lpstr>
      <vt:lpstr>The Modes</vt:lpstr>
      <vt:lpstr>The Modes</vt:lpstr>
      <vt:lpstr>The Modes</vt:lpstr>
      <vt:lpstr>RESULTS</vt:lpstr>
      <vt:lpstr>Future use</vt:lpstr>
      <vt:lpstr>LESSONS learned</vt:lpstr>
      <vt:lpstr>Questions?</vt:lpstr>
      <vt:lpstr>Slide 33</vt:lpstr>
      <vt:lpstr>Filters TeST </vt:lpstr>
      <vt:lpstr>K-means TeST </vt:lpstr>
    </vt:vector>
  </TitlesOfParts>
  <Company>Texas Christian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FROG Recognizer of Gestures</dc:title>
  <dc:creator>sw-jcknarr</dc:creator>
  <cp:lastModifiedBy>payne</cp:lastModifiedBy>
  <cp:revision>171</cp:revision>
  <dcterms:created xsi:type="dcterms:W3CDTF">2010-01-30T18:13:36Z</dcterms:created>
  <dcterms:modified xsi:type="dcterms:W3CDTF">2010-04-30T06:59:20Z</dcterms:modified>
</cp:coreProperties>
</file>